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68" r:id="rId4"/>
    <p:sldId id="267" r:id="rId5"/>
    <p:sldId id="266" r:id="rId6"/>
    <p:sldId id="285" r:id="rId7"/>
    <p:sldId id="293" r:id="rId8"/>
    <p:sldId id="269" r:id="rId9"/>
    <p:sldId id="294" r:id="rId10"/>
    <p:sldId id="273" r:id="rId11"/>
    <p:sldId id="277" r:id="rId12"/>
    <p:sldId id="263" r:id="rId13"/>
    <p:sldId id="270" r:id="rId14"/>
    <p:sldId id="258" r:id="rId15"/>
    <p:sldId id="275" r:id="rId16"/>
    <p:sldId id="259" r:id="rId17"/>
    <p:sldId id="262" r:id="rId18"/>
    <p:sldId id="261" r:id="rId19"/>
    <p:sldId id="260" r:id="rId20"/>
    <p:sldId id="265" r:id="rId21"/>
    <p:sldId id="290" r:id="rId22"/>
    <p:sldId id="278" r:id="rId23"/>
    <p:sldId id="271" r:id="rId24"/>
    <p:sldId id="274" r:id="rId25"/>
    <p:sldId id="279" r:id="rId26"/>
    <p:sldId id="296" r:id="rId27"/>
    <p:sldId id="287" r:id="rId28"/>
    <p:sldId id="288" r:id="rId29"/>
    <p:sldId id="297" r:id="rId30"/>
    <p:sldId id="292" r:id="rId31"/>
    <p:sldId id="284" r:id="rId32"/>
    <p:sldId id="299" r:id="rId3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0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825B4-C95E-4D34-9AA6-BFD9CAF28B2F}" type="datetimeFigureOut">
              <a:rPr lang="pt-PT" smtClean="0"/>
              <a:pPr/>
              <a:t>17-02-2012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AB439-1C12-465C-9989-8CEE3B7A70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B439-1C12-465C-9989-8CEE3B7A7081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Referir as questões de vários tipos de recursos.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B439-1C12-465C-9989-8CEE3B7A7081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Pesquisa</a:t>
            </a:r>
            <a:r>
              <a:rPr lang="pt-PT" baseline="0" dirty="0" smtClean="0"/>
              <a:t> por pombal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B439-1C12-465C-9989-8CEE3B7A7081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LORI</a:t>
            </a:r>
            <a:r>
              <a:rPr lang="pt-PT" baseline="0" dirty="0" smtClean="0"/>
              <a:t> -</a:t>
            </a:r>
            <a:r>
              <a:rPr lang="pt-PT" dirty="0" smtClean="0"/>
              <a:t> </a:t>
            </a:r>
            <a:r>
              <a:rPr lang="pt-PT" b="1" dirty="0" smtClean="0"/>
              <a:t>A qualidade do conteúdo</a:t>
            </a:r>
            <a:r>
              <a:rPr lang="pt-PT" dirty="0" smtClean="0"/>
              <a:t> </a:t>
            </a:r>
            <a:r>
              <a:rPr lang="pt-PT" smtClean="0"/>
              <a:t>- </a:t>
            </a:r>
            <a:r>
              <a:rPr lang="pt-PT" b="1" smtClean="0"/>
              <a:t>Objetivo </a:t>
            </a:r>
            <a:r>
              <a:rPr lang="pt-PT" b="1" dirty="0" smtClean="0"/>
              <a:t>de aprendizagem</a:t>
            </a:r>
            <a:r>
              <a:rPr lang="pt-PT" dirty="0" smtClean="0"/>
              <a:t> ,</a:t>
            </a:r>
            <a:r>
              <a:rPr lang="pt-PT" b="1" dirty="0" smtClean="0"/>
              <a:t> Feedback e Adaptação</a:t>
            </a:r>
            <a:r>
              <a:rPr lang="pt-PT" dirty="0" smtClean="0"/>
              <a:t> ,</a:t>
            </a:r>
            <a:r>
              <a:rPr lang="pt-PT" b="1" dirty="0" smtClean="0"/>
              <a:t> Motivação, Apresentação e desenho do recurso</a:t>
            </a:r>
            <a:r>
              <a:rPr lang="pt-PT" dirty="0" smtClean="0"/>
              <a:t>,</a:t>
            </a:r>
            <a:r>
              <a:rPr lang="pt-PT" b="1" dirty="0" smtClean="0"/>
              <a:t> </a:t>
            </a:r>
            <a:r>
              <a:rPr lang="pt-PT" b="1" dirty="0" err="1" smtClean="0"/>
              <a:t>Interacção</a:t>
            </a:r>
            <a:r>
              <a:rPr lang="pt-PT" b="1" dirty="0" smtClean="0"/>
              <a:t> e usabilidade</a:t>
            </a:r>
            <a:r>
              <a:rPr lang="pt-PT" dirty="0" smtClean="0"/>
              <a:t> ,</a:t>
            </a:r>
            <a:r>
              <a:rPr lang="pt-PT" b="1" dirty="0" smtClean="0"/>
              <a:t> Acessibilidade, Reutilização, Interoperabilidade.  Adaptado por Fernando Rui Campos , LORI v 1.5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B439-1C12-465C-9989-8CEE3B7A7081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CE48-CC47-4352-93FE-F3D118CACF00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9585-C48A-4168-8E1C-9254C3C34DEB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75D4-AA76-46E1-9D65-44C161FB7613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8199-F56B-47DE-9F01-4B954D6EC249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CBAC-1C00-4515-BABB-2507165D45C5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0481-C6AE-4250-98C6-5FCEC9D5C0CD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4D7-2844-46F4-BCD8-0ABF9CC8626E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1021-41A8-4086-982B-00342DE488FC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4F9-9D84-4628-BA6F-D10070AEE40C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C5EE-633B-4001-9843-0827A6FD3332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21829-DDB6-41DD-8514-FC121F7BB31E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1763-DF14-43F8-960F-AEE9544D764A}" type="datetime1">
              <a:rPr lang="pt-PT" smtClean="0"/>
              <a:pPr/>
              <a:t>17-02-2012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9C33-FDD0-4FF1-B4E6-A785AC7C7AC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sa/2.5/p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schools-wikipedia.org/" TargetMode="External"/><Relationship Id="rId7" Type="http://schemas.openxmlformats.org/officeDocument/2006/relationships/hyperlink" Target="http://www.lib.utexas.edu/maps/historica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free.ed.gov/index.cfm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geored.dgidc.min-edu.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cid.pt/pls/wsd/wsdwcot0.detalhe?p_cot_id=4214&amp;p_est_id=9586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cienciaviva.pt/projectos/fibonacci/geologi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lreforschools.eun.org/web/guest;jsessionid=A35B229D4E09FC453F6E71AFA968A09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a.eu/port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phet.colorado.edu/en/simulations/translated/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het.colorado.edu/sims/ohms-law/ohms-law_p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utenber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hyperlink" Target="http://www.alea.pt/" TargetMode="External"/><Relationship Id="rId2" Type="http://schemas.openxmlformats.org/officeDocument/2006/relationships/hyperlink" Target="http://search.nasa.gov/search/edFilterSearch.jsp?empty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pordata.pt/" TargetMode="Externa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wolframalpha.com/input/?i=sin(x)+;y=0.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dosolopes.net/Alunos/Disciplinas/LP/6Ano/contotradicional_f1/index.html" TargetMode="External"/><Relationship Id="rId2" Type="http://schemas.openxmlformats.org/officeDocument/2006/relationships/hyperlink" Target="http://www1.prometheanplanet.com/pt/server.php?show=nav.162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rtaldasescolas.pt/portal/server.pt/community/00_recursoseducativos/259/Ver%20Recurso%20Educativo?topage=red_readonly&amp;red_id=3611" TargetMode="External"/><Relationship Id="rId4" Type="http://schemas.openxmlformats.org/officeDocument/2006/relationships/hyperlink" Target="http://eduscratch.dgidc.min-edu.pt/index.php?option=com_content&amp;view=article&amp;id=79&amp;Itemid=4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lomaker.org/index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918648" cy="1827635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Criação de recursos educativos digitais abertos – oportunidades e desafios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Fernando Rui Campos</a:t>
            </a:r>
          </a:p>
          <a:p>
            <a:r>
              <a:rPr lang="pt-PT" dirty="0" smtClean="0"/>
              <a:t>16 Fevereiro 2012 – 15:00</a:t>
            </a:r>
            <a:endParaRPr lang="pt-PT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1013482" cy="35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Fontes de Ativos</a:t>
            </a:r>
            <a:endParaRPr lang="pt-PT" dirty="0"/>
          </a:p>
        </p:txBody>
      </p:sp>
      <p:pic>
        <p:nvPicPr>
          <p:cNvPr id="9218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111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83568" y="1124744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34 000 imagens</a:t>
            </a:r>
            <a:endParaRPr lang="pt-PT" dirty="0"/>
          </a:p>
        </p:txBody>
      </p:sp>
      <p:pic>
        <p:nvPicPr>
          <p:cNvPr id="9220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772816"/>
            <a:ext cx="5499075" cy="226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077072"/>
            <a:ext cx="2808312" cy="207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995936" y="4941168"/>
            <a:ext cx="178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Mapas Históricos</a:t>
            </a:r>
            <a:endParaRPr lang="pt-PT" dirty="0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10</a:t>
            </a:fld>
            <a:endParaRPr lang="pt-P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PT" dirty="0" smtClean="0"/>
              <a:t>Outros sítios em Língua Portuguesa</a:t>
            </a:r>
            <a:endParaRPr lang="pt-PT" dirty="0"/>
          </a:p>
        </p:txBody>
      </p:sp>
      <p:pic>
        <p:nvPicPr>
          <p:cNvPr id="4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6121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99592" y="141277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Geografia</a:t>
            </a:r>
            <a:endParaRPr lang="pt-PT" sz="2000" dirty="0"/>
          </a:p>
        </p:txBody>
      </p:sp>
      <p:pic>
        <p:nvPicPr>
          <p:cNvPr id="3074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12776"/>
            <a:ext cx="4509575" cy="36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573016"/>
            <a:ext cx="3744416" cy="29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11</a:t>
            </a:fld>
            <a:endParaRPr lang="pt-P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Museus virtuais </a:t>
            </a:r>
            <a:r>
              <a:rPr lang="pt-PT" dirty="0" err="1" smtClean="0"/>
              <a:t>p.ex</a:t>
            </a:r>
            <a:r>
              <a:rPr lang="pt-PT" dirty="0" smtClean="0"/>
              <a:t>. </a:t>
            </a:r>
            <a:r>
              <a:rPr lang="pt-PT" dirty="0" err="1" smtClean="0"/>
              <a:t>Exploratorium</a:t>
            </a:r>
            <a:r>
              <a:rPr lang="pt-PT" dirty="0" smtClean="0"/>
              <a:t> </a:t>
            </a:r>
            <a:r>
              <a:rPr lang="pt-PT" sz="3100" dirty="0" smtClean="0"/>
              <a:t>(Educadores)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76191"/>
            <a:ext cx="7920880" cy="518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12</a:t>
            </a:fld>
            <a:endParaRPr lang="pt-P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pt-PT" sz="3600" dirty="0" smtClean="0"/>
              <a:t>Portais com processos de avaliação científica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4" name="Grupo 3"/>
          <p:cNvGrpSpPr/>
          <p:nvPr/>
        </p:nvGrpSpPr>
        <p:grpSpPr>
          <a:xfrm>
            <a:off x="467544" y="1700808"/>
            <a:ext cx="4824536" cy="4176464"/>
            <a:chOff x="785786" y="2000239"/>
            <a:chExt cx="4483087" cy="39290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2000240"/>
              <a:ext cx="3929090" cy="388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 rot="5400000">
              <a:off x="3042717" y="3703175"/>
              <a:ext cx="39290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 dirty="0" err="1" smtClean="0"/>
                <a:t>www.merlot.org</a:t>
              </a:r>
              <a:endParaRPr lang="pt-PT" sz="2800" b="1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863" y="1772816"/>
            <a:ext cx="5317137" cy="44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13</a:t>
            </a:fld>
            <a:endParaRPr lang="pt-P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5328592" cy="5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Portal das escolas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6608539" cy="47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14</a:t>
            </a:fld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Pesquisa por área curricular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04308"/>
            <a:ext cx="8028383" cy="5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15</a:t>
            </a:fld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Portal Europeu-LRE</a:t>
            </a:r>
            <a:endParaRPr lang="pt-PT" dirty="0"/>
          </a:p>
        </p:txBody>
      </p:sp>
      <p:pic>
        <p:nvPicPr>
          <p:cNvPr id="409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66" y="1484784"/>
            <a:ext cx="901943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16</a:t>
            </a:fld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Europeana</a:t>
            </a:r>
            <a:endParaRPr lang="pt-PT" dirty="0"/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96752"/>
            <a:ext cx="5950355" cy="53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17</a:t>
            </a:fld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Conjunto de Recursos Traduzidos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315427" cy="528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18</a:t>
            </a:fld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Coleções de RED (simulações)</a:t>
            </a:r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79165"/>
            <a:ext cx="7283271" cy="499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19</a:t>
            </a:fld>
            <a:endParaRPr lang="pt-P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Plano da sessão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Definição Recursos Educativos Abertos (OER)</a:t>
            </a:r>
          </a:p>
          <a:p>
            <a:pPr>
              <a:buNone/>
            </a:pPr>
            <a:endParaRPr lang="pt-PT" dirty="0"/>
          </a:p>
          <a:p>
            <a:r>
              <a:rPr lang="pt-PT" dirty="0" smtClean="0"/>
              <a:t>Porquê do seu uso?</a:t>
            </a:r>
          </a:p>
          <a:p>
            <a:endParaRPr lang="pt-PT" dirty="0" smtClean="0"/>
          </a:p>
          <a:p>
            <a:r>
              <a:rPr lang="pt-PT" dirty="0" smtClean="0"/>
              <a:t>Para quê?</a:t>
            </a:r>
          </a:p>
          <a:p>
            <a:endParaRPr lang="pt-PT" dirty="0" smtClean="0"/>
          </a:p>
          <a:p>
            <a:r>
              <a:rPr lang="pt-PT" dirty="0" smtClean="0"/>
              <a:t>Como ?</a:t>
            </a:r>
          </a:p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</a:t>
            </a:fld>
            <a:endParaRPr lang="pt-P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Gutenberg – Textos </a:t>
            </a:r>
            <a:r>
              <a:rPr lang="pt-PT" sz="3600" dirty="0" smtClean="0"/>
              <a:t>(através de e-books)</a:t>
            </a:r>
            <a:endParaRPr lang="pt-PT" dirty="0"/>
          </a:p>
        </p:txBody>
      </p:sp>
      <p:pic>
        <p:nvPicPr>
          <p:cNvPr id="1024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861069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20</a:t>
            </a:fld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Fontes de Dados Reais</a:t>
            </a:r>
            <a:endParaRPr lang="pt-PT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8229600" cy="11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8028384" cy="77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55776" y="2996952"/>
            <a:ext cx="358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Dados Estatísticos Portugal e Europa</a:t>
            </a:r>
            <a:endParaRPr lang="pt-P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356992"/>
            <a:ext cx="44884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869160"/>
            <a:ext cx="31718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21</a:t>
            </a:fld>
            <a:endParaRPr lang="pt-PT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Exemplo de uso – </a:t>
            </a:r>
            <a:r>
              <a:rPr lang="pt-PT" dirty="0" err="1" smtClean="0"/>
              <a:t>Wolfram</a:t>
            </a:r>
            <a:r>
              <a:rPr lang="pt-PT" dirty="0" smtClean="0"/>
              <a:t> </a:t>
            </a:r>
            <a:r>
              <a:rPr lang="pt-PT" dirty="0" err="1" smtClean="0"/>
              <a:t>Alpha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55911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3984501" cy="3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763688" y="5157192"/>
            <a:ext cx="241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Captura com </a:t>
            </a:r>
            <a:r>
              <a:rPr lang="pt-PT" dirty="0" err="1" smtClean="0"/>
              <a:t>Greenshot</a:t>
            </a: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22</a:t>
            </a:fld>
            <a:endParaRPr lang="pt-P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Como fazer, ferramentas possíveis?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824536"/>
          </a:xfrm>
        </p:spPr>
        <p:txBody>
          <a:bodyPr>
            <a:normAutofit fontScale="70000" lnSpcReduction="20000"/>
          </a:bodyPr>
          <a:lstStyle/>
          <a:p>
            <a:r>
              <a:rPr lang="pt-PT" b="1" dirty="0" smtClean="0"/>
              <a:t>Sistemas Operativos </a:t>
            </a:r>
            <a:r>
              <a:rPr lang="en-US" dirty="0" smtClean="0"/>
              <a:t>MS </a:t>
            </a:r>
            <a:r>
              <a:rPr lang="en-US" dirty="0"/>
              <a:t>Windows 7; Windows XP; Linux ; </a:t>
            </a:r>
            <a:endParaRPr lang="pt-PT" dirty="0"/>
          </a:p>
          <a:p>
            <a:r>
              <a:rPr lang="pt-PT" b="1" dirty="0" smtClean="0"/>
              <a:t> Navegar </a:t>
            </a:r>
            <a:r>
              <a:rPr lang="pt-PT" b="1" dirty="0"/>
              <a:t>na </a:t>
            </a:r>
            <a:r>
              <a:rPr lang="pt-PT" b="1" dirty="0" smtClean="0"/>
              <a:t>Internet </a:t>
            </a:r>
            <a:r>
              <a:rPr lang="en-US" dirty="0" err="1" smtClean="0"/>
              <a:t>FireFox</a:t>
            </a:r>
            <a:r>
              <a:rPr lang="en-US" dirty="0" smtClean="0"/>
              <a:t> </a:t>
            </a:r>
            <a:r>
              <a:rPr lang="en-US" dirty="0"/>
              <a:t>3.6.13; Google Chromium 9.0.597.94 (73967) Google Chrome 10.0.648.133; Internet Explorer 8; Safari 5.0.3</a:t>
            </a:r>
            <a:endParaRPr lang="pt-PT" dirty="0"/>
          </a:p>
          <a:p>
            <a:r>
              <a:rPr lang="pt-PT" b="1" dirty="0"/>
              <a:t>Editar som</a:t>
            </a:r>
            <a:r>
              <a:rPr lang="pt-PT" dirty="0"/>
              <a:t> </a:t>
            </a:r>
            <a:r>
              <a:rPr lang="pt-PT" dirty="0" smtClean="0"/>
              <a:t> </a:t>
            </a:r>
            <a:r>
              <a:rPr lang="pt-PT" dirty="0" err="1" smtClean="0"/>
              <a:t>Audacity</a:t>
            </a:r>
            <a:r>
              <a:rPr lang="pt-PT" dirty="0" smtClean="0"/>
              <a:t> </a:t>
            </a:r>
            <a:r>
              <a:rPr lang="pt-PT" dirty="0"/>
              <a:t>- Em ambiente LINUX e Windows</a:t>
            </a:r>
          </a:p>
          <a:p>
            <a:r>
              <a:rPr lang="pt-PT" b="1" dirty="0"/>
              <a:t>Editar imagem </a:t>
            </a:r>
            <a:r>
              <a:rPr lang="pt-PT" b="1" dirty="0" smtClean="0"/>
              <a:t> </a:t>
            </a:r>
            <a:r>
              <a:rPr lang="pt-PT" dirty="0" smtClean="0"/>
              <a:t>Microsoft </a:t>
            </a:r>
            <a:r>
              <a:rPr lang="pt-PT" dirty="0" err="1"/>
              <a:t>Paint</a:t>
            </a:r>
            <a:r>
              <a:rPr lang="pt-PT" dirty="0"/>
              <a:t> em ambiente Windows ; </a:t>
            </a:r>
            <a:r>
              <a:rPr lang="pt-PT" dirty="0" err="1"/>
              <a:t>Gimp</a:t>
            </a:r>
            <a:r>
              <a:rPr lang="pt-PT" dirty="0"/>
              <a:t> em ambiente  LINUX; </a:t>
            </a:r>
          </a:p>
          <a:p>
            <a:r>
              <a:rPr lang="pt-PT" b="1" dirty="0"/>
              <a:t>Editar </a:t>
            </a:r>
            <a:r>
              <a:rPr lang="pt-PT" b="1" dirty="0" smtClean="0"/>
              <a:t>vídeo </a:t>
            </a:r>
            <a:r>
              <a:rPr lang="pt-PT" dirty="0" err="1" smtClean="0"/>
              <a:t>Movie</a:t>
            </a:r>
            <a:r>
              <a:rPr lang="pt-PT" dirty="0" smtClean="0"/>
              <a:t> </a:t>
            </a:r>
            <a:r>
              <a:rPr lang="pt-PT" dirty="0" err="1"/>
              <a:t>Maker</a:t>
            </a:r>
            <a:r>
              <a:rPr lang="pt-PT" dirty="0"/>
              <a:t> em ambiente Windows e </a:t>
            </a:r>
            <a:r>
              <a:rPr lang="pt-PT" dirty="0" err="1"/>
              <a:t>Openshot</a:t>
            </a:r>
            <a:r>
              <a:rPr lang="pt-PT" dirty="0"/>
              <a:t> </a:t>
            </a:r>
            <a:r>
              <a:rPr lang="pt-PT" dirty="0" err="1"/>
              <a:t>Video</a:t>
            </a:r>
            <a:r>
              <a:rPr lang="pt-PT" dirty="0"/>
              <a:t> Editor - Em ambiente LINUX; </a:t>
            </a:r>
          </a:p>
          <a:p>
            <a:r>
              <a:rPr lang="pt-PT" b="1" dirty="0" smtClean="0"/>
              <a:t>Animações   </a:t>
            </a:r>
            <a:r>
              <a:rPr lang="en-US" dirty="0" err="1" smtClean="0"/>
              <a:t>Powerpoint</a:t>
            </a:r>
            <a:r>
              <a:rPr lang="en-US" dirty="0" smtClean="0"/>
              <a:t> </a:t>
            </a:r>
            <a:r>
              <a:rPr lang="en-US" dirty="0"/>
              <a:t>2007 </a:t>
            </a:r>
            <a:endParaRPr lang="pt-PT" dirty="0"/>
          </a:p>
          <a:p>
            <a:r>
              <a:rPr lang="pt-PT" b="1" dirty="0"/>
              <a:t>Gravar ecrã </a:t>
            </a:r>
            <a:r>
              <a:rPr lang="pt-PT" b="1" dirty="0" smtClean="0"/>
              <a:t>vídeo </a:t>
            </a:r>
            <a:r>
              <a:rPr lang="pt-PT" dirty="0" err="1" smtClean="0"/>
              <a:t>CamStudio</a:t>
            </a:r>
            <a:r>
              <a:rPr lang="pt-PT" dirty="0" smtClean="0"/>
              <a:t> </a:t>
            </a:r>
            <a:r>
              <a:rPr lang="pt-PT" dirty="0"/>
              <a:t>v2.0 – ambiente Windows; Desktop </a:t>
            </a:r>
            <a:r>
              <a:rPr lang="pt-PT" dirty="0" err="1"/>
              <a:t>Recorder</a:t>
            </a:r>
            <a:r>
              <a:rPr lang="pt-PT" dirty="0"/>
              <a:t> (LINUX)</a:t>
            </a:r>
          </a:p>
          <a:p>
            <a:r>
              <a:rPr lang="pt-PT" b="1" dirty="0"/>
              <a:t>Programa de </a:t>
            </a:r>
            <a:r>
              <a:rPr lang="pt-PT" b="1" dirty="0" smtClean="0"/>
              <a:t>autoria </a:t>
            </a:r>
            <a:r>
              <a:rPr lang="en-US" dirty="0" smtClean="0"/>
              <a:t>GLO </a:t>
            </a:r>
            <a:r>
              <a:rPr lang="en-US" dirty="0"/>
              <a:t>Maker </a:t>
            </a:r>
            <a:r>
              <a:rPr lang="en-US" dirty="0" smtClean="0"/>
              <a:t>2 , Exe Learning</a:t>
            </a:r>
            <a:endParaRPr lang="pt-PT" dirty="0"/>
          </a:p>
          <a:p>
            <a:r>
              <a:rPr lang="en-US" b="1" dirty="0" err="1"/>
              <a:t>Edição</a:t>
            </a:r>
            <a:r>
              <a:rPr lang="en-US" b="1" dirty="0"/>
              <a:t> </a:t>
            </a:r>
            <a:r>
              <a:rPr lang="en-US" b="1" dirty="0" err="1" smtClean="0"/>
              <a:t>Texto</a:t>
            </a:r>
            <a:r>
              <a:rPr lang="en-US" b="1" dirty="0" smtClean="0"/>
              <a:t> </a:t>
            </a:r>
            <a:r>
              <a:rPr lang="pt-PT" dirty="0" err="1" smtClean="0"/>
              <a:t>OpenOffice</a:t>
            </a:r>
            <a:r>
              <a:rPr lang="pt-PT" dirty="0" smtClean="0"/>
              <a:t> </a:t>
            </a:r>
            <a:r>
              <a:rPr lang="pt-PT" dirty="0" err="1"/>
              <a:t>Writer</a:t>
            </a:r>
            <a:r>
              <a:rPr lang="pt-PT" dirty="0"/>
              <a:t> ; Word </a:t>
            </a:r>
          </a:p>
          <a:p>
            <a:r>
              <a:rPr lang="pt-PT" b="1" dirty="0" smtClean="0"/>
              <a:t>Utilitários </a:t>
            </a:r>
            <a:r>
              <a:rPr lang="pt-PT" dirty="0" err="1" smtClean="0"/>
              <a:t>Pdf</a:t>
            </a:r>
            <a:r>
              <a:rPr lang="pt-PT" dirty="0" smtClean="0"/>
              <a:t> </a:t>
            </a:r>
            <a:r>
              <a:rPr lang="pt-PT" dirty="0" err="1"/>
              <a:t>tools</a:t>
            </a:r>
            <a:r>
              <a:rPr lang="pt-PT" dirty="0"/>
              <a:t> (conversão </a:t>
            </a:r>
            <a:r>
              <a:rPr lang="pt-PT" dirty="0" err="1"/>
              <a:t>pdf</a:t>
            </a:r>
            <a:r>
              <a:rPr lang="pt-PT" dirty="0"/>
              <a:t>-&gt;</a:t>
            </a:r>
            <a:r>
              <a:rPr lang="pt-PT" dirty="0" err="1"/>
              <a:t>swf</a:t>
            </a:r>
            <a:r>
              <a:rPr lang="pt-PT" dirty="0"/>
              <a:t>); </a:t>
            </a:r>
            <a:r>
              <a:rPr lang="pt-PT" dirty="0" err="1"/>
              <a:t>Format</a:t>
            </a:r>
            <a:r>
              <a:rPr lang="pt-PT" dirty="0"/>
              <a:t> </a:t>
            </a:r>
            <a:r>
              <a:rPr lang="pt-PT" dirty="0" err="1"/>
              <a:t>Factory</a:t>
            </a:r>
            <a:r>
              <a:rPr lang="pt-PT" dirty="0"/>
              <a:t> (conversão de formatos vídeo)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23</a:t>
            </a:fld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755576" y="6165305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(Fonte: </a:t>
            </a:r>
            <a:r>
              <a:rPr lang="pt-PT" sz="1200" b="1" dirty="0" smtClean="0"/>
              <a:t>Os professores como autores e editores de recursos educativos digitais: </a:t>
            </a:r>
          </a:p>
          <a:p>
            <a:r>
              <a:rPr lang="pt-PT" sz="1200" b="1" dirty="0" smtClean="0"/>
              <a:t>uma investigação-ação na Escola . Autor: Fernando Rui Campos. Universidade de Lisboa e Universidade de Évora, no prelo)</a:t>
            </a:r>
            <a:endParaRPr lang="pt-PT" sz="1200" dirty="0" smtClean="0"/>
          </a:p>
          <a:p>
            <a:r>
              <a:rPr lang="pt-PT" sz="1200" dirty="0" smtClean="0"/>
              <a:t> </a:t>
            </a:r>
            <a:endParaRPr lang="pt-P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Programas de Autoria </a:t>
            </a:r>
            <a:r>
              <a:rPr lang="pt-PT" sz="2700" dirty="0" smtClean="0"/>
              <a:t>(só alguns exemplos)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PT" dirty="0" err="1" smtClean="0"/>
              <a:t>Activ</a:t>
            </a:r>
            <a:r>
              <a:rPr lang="pt-PT" dirty="0" smtClean="0"/>
              <a:t> Inspire – Quadro Interativo , inclui ferramentas para escrita no Q.I.. (</a:t>
            </a:r>
            <a:r>
              <a:rPr lang="pt-PT" dirty="0" smtClean="0">
                <a:hlinkClick r:id="rId2"/>
              </a:rPr>
              <a:t>Sítio com recursos do fabricante</a:t>
            </a:r>
            <a:r>
              <a:rPr lang="pt-PT" dirty="0" smtClean="0"/>
              <a:t>)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  <a:p>
            <a:pPr>
              <a:buNone/>
            </a:pPr>
            <a:r>
              <a:rPr lang="pt-PT" dirty="0" smtClean="0"/>
              <a:t>Exe </a:t>
            </a:r>
            <a:r>
              <a:rPr lang="pt-PT" dirty="0" err="1" smtClean="0"/>
              <a:t>Learning</a:t>
            </a:r>
            <a:r>
              <a:rPr lang="pt-PT" dirty="0" smtClean="0"/>
              <a:t> – Ferramenta de autoria  (</a:t>
            </a:r>
            <a:r>
              <a:rPr lang="pt-PT" dirty="0" smtClean="0">
                <a:hlinkClick r:id="rId3"/>
              </a:rPr>
              <a:t>Exemplo</a:t>
            </a:r>
            <a:r>
              <a:rPr lang="pt-PT" dirty="0" smtClean="0"/>
              <a:t>)</a:t>
            </a:r>
          </a:p>
          <a:p>
            <a:pPr>
              <a:buNone/>
            </a:pPr>
            <a:endParaRPr lang="pt-PT" dirty="0"/>
          </a:p>
          <a:p>
            <a:pPr>
              <a:buNone/>
            </a:pPr>
            <a:r>
              <a:rPr lang="pt-PT" dirty="0" err="1" smtClean="0"/>
              <a:t>Scratch</a:t>
            </a:r>
            <a:r>
              <a:rPr lang="pt-PT" dirty="0" smtClean="0"/>
              <a:t> -  Ferramenta de autor com possibilidade de criação de jogos e animações . (</a:t>
            </a:r>
            <a:r>
              <a:rPr lang="pt-PT" dirty="0" smtClean="0">
                <a:hlinkClick r:id="rId4"/>
              </a:rPr>
              <a:t>Sítio de apoio</a:t>
            </a:r>
            <a:r>
              <a:rPr lang="pt-PT" dirty="0" smtClean="0"/>
              <a:t>)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  <a:p>
            <a:pPr>
              <a:buNone/>
            </a:pPr>
            <a:r>
              <a:rPr lang="pt-PT" dirty="0" smtClean="0"/>
              <a:t>GLO </a:t>
            </a:r>
            <a:r>
              <a:rPr lang="pt-PT" dirty="0" err="1" smtClean="0"/>
              <a:t>Maker</a:t>
            </a:r>
            <a:r>
              <a:rPr lang="pt-PT" dirty="0" smtClean="0"/>
              <a:t>  - Inclui modelo pedagógico de criação do recurso . Baseado no “design”. (</a:t>
            </a:r>
            <a:r>
              <a:rPr lang="pt-PT" dirty="0" smtClean="0">
                <a:hlinkClick r:id="rId5"/>
              </a:rPr>
              <a:t>Exemplo</a:t>
            </a:r>
            <a:r>
              <a:rPr lang="pt-PT" dirty="0" smtClean="0"/>
              <a:t>)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Criação </a:t>
            </a:r>
            <a:r>
              <a:rPr lang="pt-PT" dirty="0"/>
              <a:t>c</a:t>
            </a:r>
            <a:r>
              <a:rPr lang="pt-PT" dirty="0" smtClean="0"/>
              <a:t>om padrão pedagógico</a:t>
            </a:r>
            <a:endParaRPr lang="pt-PT" dirty="0"/>
          </a:p>
        </p:txBody>
      </p:sp>
      <p:pic>
        <p:nvPicPr>
          <p:cNvPr id="1331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14857" y="1929848"/>
            <a:ext cx="7314286" cy="38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Criação com padrão pedagógico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dirty="0" smtClean="0"/>
              <a:t>Planeamento antes</a:t>
            </a:r>
          </a:p>
          <a:p>
            <a:pPr>
              <a:buNone/>
            </a:pPr>
            <a:r>
              <a:rPr lang="pt-PT" sz="2000" dirty="0"/>
              <a:t>d</a:t>
            </a:r>
            <a:r>
              <a:rPr lang="pt-PT" sz="2000" dirty="0" smtClean="0"/>
              <a:t>a criação de acordo</a:t>
            </a:r>
          </a:p>
          <a:p>
            <a:pPr>
              <a:buNone/>
            </a:pPr>
            <a:r>
              <a:rPr lang="pt-PT" sz="2000" dirty="0" smtClean="0"/>
              <a:t> com modelo pedagógico de criação</a:t>
            </a:r>
            <a:endParaRPr lang="pt-PT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579929" cy="34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92896"/>
            <a:ext cx="4953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148064" y="1700808"/>
            <a:ext cx="32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Orientação na criação do recurso</a:t>
            </a:r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Qualidade RED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8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Modelos  de referência análise (antes uso)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Grelhas análise projeto SACAUSEF</a:t>
            </a:r>
          </a:p>
          <a:p>
            <a:pPr lvl="1"/>
            <a:endParaRPr lang="pt-PT" dirty="0"/>
          </a:p>
          <a:p>
            <a:pPr lvl="1"/>
            <a:r>
              <a:rPr lang="pt-PT" dirty="0" smtClean="0"/>
              <a:t>Grelha </a:t>
            </a:r>
            <a:r>
              <a:rPr lang="pt-PT" dirty="0" smtClean="0"/>
              <a:t>de análise (</a:t>
            </a:r>
            <a:r>
              <a:rPr lang="pt-PT" dirty="0" err="1" smtClean="0"/>
              <a:t>p.ex</a:t>
            </a:r>
            <a:r>
              <a:rPr lang="pt-PT" dirty="0" smtClean="0"/>
              <a:t>. LORI</a:t>
            </a:r>
            <a:r>
              <a:rPr lang="pt-PT" b="1" dirty="0" smtClean="0"/>
              <a:t>)</a:t>
            </a:r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>
              <a:buNone/>
            </a:pPr>
            <a:r>
              <a:rPr lang="pt-PT" dirty="0" smtClean="0"/>
              <a:t>Após a utilização com os alunos (melhoria em contexto)</a:t>
            </a:r>
          </a:p>
          <a:p>
            <a:pPr lvl="1">
              <a:buNone/>
            </a:pPr>
            <a:endParaRPr lang="pt-PT" dirty="0"/>
          </a:p>
          <a:p>
            <a:pPr lvl="1">
              <a:buNone/>
            </a:pPr>
            <a:r>
              <a:rPr lang="pt-PT" dirty="0" smtClean="0"/>
              <a:t>Baseado na aprendizagem dos alunos </a:t>
            </a:r>
          </a:p>
          <a:p>
            <a:pPr lvl="1">
              <a:buNone/>
            </a:pPr>
            <a:endParaRPr lang="pt-PT" dirty="0" smtClean="0"/>
          </a:p>
          <a:p>
            <a:pPr lvl="1">
              <a:buNone/>
            </a:pPr>
            <a:r>
              <a:rPr lang="pt-PT" dirty="0" smtClean="0"/>
              <a:t>	…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27</a:t>
            </a:fld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Qualidade RED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Conceção  </a:t>
            </a:r>
            <a:r>
              <a:rPr lang="pt-PT" dirty="0" smtClean="0"/>
              <a:t>pedagógica do recurso </a:t>
            </a:r>
            <a:r>
              <a:rPr lang="pt-PT" sz="2000" dirty="0" smtClean="0"/>
              <a:t>(</a:t>
            </a:r>
            <a:r>
              <a:rPr lang="pt-PT" sz="2000" dirty="0" err="1" smtClean="0"/>
              <a:t>Boyle</a:t>
            </a:r>
            <a:r>
              <a:rPr lang="pt-PT" sz="2000" dirty="0" smtClean="0"/>
              <a:t> 2009</a:t>
            </a:r>
            <a:r>
              <a:rPr lang="pt-PT" sz="2000" dirty="0" smtClean="0"/>
              <a:t>)</a:t>
            </a:r>
          </a:p>
          <a:p>
            <a:endParaRPr lang="pt-PT" dirty="0" smtClean="0"/>
          </a:p>
          <a:p>
            <a:r>
              <a:rPr lang="pt-PT" dirty="0" smtClean="0"/>
              <a:t>Princípios </a:t>
            </a:r>
            <a:r>
              <a:rPr lang="pt-PT" dirty="0" smtClean="0"/>
              <a:t>Multimédia </a:t>
            </a:r>
            <a:r>
              <a:rPr lang="pt-PT" sz="2000" dirty="0" smtClean="0"/>
              <a:t>(Mayer 2005; </a:t>
            </a:r>
            <a:r>
              <a:rPr lang="pt-PT" sz="2000" dirty="0" err="1" smtClean="0"/>
              <a:t>Sweller</a:t>
            </a:r>
            <a:r>
              <a:rPr lang="pt-PT" sz="2000" dirty="0" smtClean="0"/>
              <a:t> 2011</a:t>
            </a:r>
            <a:r>
              <a:rPr lang="pt-PT" sz="2000" dirty="0" smtClean="0"/>
              <a:t>)</a:t>
            </a:r>
          </a:p>
          <a:p>
            <a:endParaRPr lang="pt-PT" dirty="0" smtClean="0"/>
          </a:p>
          <a:p>
            <a:r>
              <a:rPr lang="pt-PT" dirty="0" smtClean="0"/>
              <a:t>Qualidade </a:t>
            </a:r>
            <a:r>
              <a:rPr lang="pt-PT" dirty="0" smtClean="0"/>
              <a:t>científica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Qualidade </a:t>
            </a:r>
            <a:r>
              <a:rPr lang="pt-PT" dirty="0" smtClean="0"/>
              <a:t>e adaptação ao contexto no  - domínio técnico e pedagógico .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28</a:t>
            </a:fld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Que recursos usar 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 smtClean="0"/>
              <a:t>Depende do contexto </a:t>
            </a:r>
          </a:p>
          <a:p>
            <a:pPr lvl="1"/>
            <a:r>
              <a:rPr lang="pt-PT" dirty="0"/>
              <a:t> </a:t>
            </a:r>
            <a:r>
              <a:rPr lang="pt-PT" dirty="0" smtClean="0"/>
              <a:t>Macro (organização da escola)</a:t>
            </a:r>
          </a:p>
          <a:p>
            <a:pPr lvl="1"/>
            <a:r>
              <a:rPr lang="pt-PT" dirty="0" smtClean="0"/>
              <a:t>Micro – Recursos, preferências pedagógicas dos professores …</a:t>
            </a:r>
          </a:p>
          <a:p>
            <a:endParaRPr lang="pt-PT" dirty="0"/>
          </a:p>
          <a:p>
            <a:r>
              <a:rPr lang="pt-PT" dirty="0" smtClean="0"/>
              <a:t>Alunos e respetivo grupo</a:t>
            </a:r>
          </a:p>
          <a:p>
            <a:r>
              <a:rPr lang="pt-PT" dirty="0" smtClean="0"/>
              <a:t>Conhecimento prévio dos </a:t>
            </a:r>
            <a:r>
              <a:rPr lang="pt-PT" dirty="0" smtClean="0"/>
              <a:t>alunos</a:t>
            </a:r>
            <a:endParaRPr lang="pt-PT" dirty="0" smtClean="0"/>
          </a:p>
          <a:p>
            <a:r>
              <a:rPr lang="pt-PT" dirty="0" smtClean="0"/>
              <a:t>Objetivos de aprendizagem</a:t>
            </a:r>
          </a:p>
          <a:p>
            <a:r>
              <a:rPr lang="pt-PT" dirty="0" smtClean="0"/>
              <a:t>Estilo de aprendizagem dos alunos</a:t>
            </a:r>
          </a:p>
          <a:p>
            <a:r>
              <a:rPr lang="pt-PT" dirty="0" smtClean="0"/>
              <a:t>Preferências pedagógicas do professor</a:t>
            </a:r>
          </a:p>
          <a:p>
            <a:r>
              <a:rPr lang="pt-PT" dirty="0" smtClean="0"/>
              <a:t>Disponibilidade de tecnologia (</a:t>
            </a:r>
            <a:r>
              <a:rPr lang="pt-PT" i="1" dirty="0" smtClean="0"/>
              <a:t>Hardware</a:t>
            </a:r>
            <a:r>
              <a:rPr lang="pt-PT" dirty="0" smtClean="0"/>
              <a:t> e </a:t>
            </a:r>
            <a:r>
              <a:rPr lang="pt-PT" i="1" dirty="0" smtClean="0"/>
              <a:t>Software</a:t>
            </a:r>
            <a:r>
              <a:rPr lang="pt-PT" dirty="0" smtClean="0"/>
              <a:t>)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pPr>
              <a:buNone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29</a:t>
            </a:fld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Porquê?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Necessidade de uso de recursos digitais variados.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Ir de encontro às necessidades dos alunos de acordo com as preferências pedagógicas dos docentes.</a:t>
            </a:r>
          </a:p>
          <a:p>
            <a:endParaRPr lang="pt-PT" dirty="0" smtClean="0"/>
          </a:p>
          <a:p>
            <a:r>
              <a:rPr lang="pt-PT" dirty="0" smtClean="0"/>
              <a:t>Potenciar uma melhor educação através de recursos de melhor qualidade.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3</a:t>
            </a:fld>
            <a:endParaRPr lang="pt-P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Como usar?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Organização do espaço de sala de aula</a:t>
            </a:r>
          </a:p>
          <a:p>
            <a:endParaRPr lang="pt-PT" dirty="0" smtClean="0"/>
          </a:p>
          <a:p>
            <a:r>
              <a:rPr lang="pt-PT" dirty="0" smtClean="0"/>
              <a:t>Utilização em pequenos grupos ou pares</a:t>
            </a:r>
          </a:p>
          <a:p>
            <a:endParaRPr lang="pt-PT" dirty="0" smtClean="0"/>
          </a:p>
          <a:p>
            <a:r>
              <a:rPr lang="pt-PT" dirty="0" smtClean="0"/>
              <a:t>Uso 1:1 ( 1 computador 1 aluno)</a:t>
            </a:r>
          </a:p>
          <a:p>
            <a:endParaRPr lang="pt-PT" dirty="0" smtClean="0"/>
          </a:p>
          <a:p>
            <a:r>
              <a:rPr lang="pt-PT" dirty="0" smtClean="0"/>
              <a:t>Para a integração didática com a realização de outras atividades.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30</a:t>
            </a:fld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Bibliografia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6048672"/>
          </a:xfrm>
        </p:spPr>
        <p:txBody>
          <a:bodyPr>
            <a:normAutofit/>
          </a:bodyPr>
          <a:lstStyle/>
          <a:p>
            <a:r>
              <a:rPr lang="en-GB" sz="1600" dirty="0" smtClean="0"/>
              <a:t>Boyle ,T. (2009).The Design of Learning Objects for Pedagogical Impact . London Metropolitan University, UK – </a:t>
            </a:r>
            <a:r>
              <a:rPr lang="en-GB" sz="1600" dirty="0" err="1" smtClean="0"/>
              <a:t>pag</a:t>
            </a:r>
            <a:r>
              <a:rPr lang="en-GB" sz="1600" dirty="0" smtClean="0"/>
              <a:t>. 391-407. Handbook of research on learning design and learning objects : issues, applications and technologies / Lori </a:t>
            </a:r>
            <a:r>
              <a:rPr lang="en-GB" sz="1600" dirty="0" err="1" smtClean="0"/>
              <a:t>Lockyer</a:t>
            </a:r>
            <a:r>
              <a:rPr lang="en-GB" sz="1600" dirty="0" smtClean="0"/>
              <a:t>, ... [et al.], editors. 2009. IGI Global.</a:t>
            </a:r>
          </a:p>
          <a:p>
            <a:r>
              <a:rPr lang="pt-PT" sz="1600" dirty="0" err="1" smtClean="0"/>
              <a:t>Campos,F.R</a:t>
            </a:r>
            <a:r>
              <a:rPr lang="pt-PT" sz="1600" dirty="0" smtClean="0"/>
              <a:t>.(2012).Os professores como autores e editores de recursos educativos digitais: </a:t>
            </a:r>
            <a:br>
              <a:rPr lang="pt-PT" sz="1600" dirty="0" smtClean="0"/>
            </a:br>
            <a:r>
              <a:rPr lang="pt-PT" sz="1600" dirty="0" smtClean="0"/>
              <a:t>uma investigação-ação na Escola (no prelo) .Tese de Doutoramento. Universidade de Lisboa.</a:t>
            </a:r>
          </a:p>
          <a:p>
            <a:r>
              <a:rPr lang="pt-PT" sz="1600" dirty="0" err="1" smtClean="0"/>
              <a:t>Costa,F</a:t>
            </a:r>
            <a:r>
              <a:rPr lang="pt-PT" sz="1600" dirty="0" smtClean="0"/>
              <a:t>.(2007). A aprendizagem como critério de avaliação de conteúdos educativos On-Line, Cadernos SACAUSEF nº. 2, p.45-54.</a:t>
            </a:r>
          </a:p>
          <a:p>
            <a:r>
              <a:rPr lang="en-GB" sz="1600" dirty="0" smtClean="0"/>
              <a:t>EUN </a:t>
            </a:r>
            <a:r>
              <a:rPr lang="en-GB" sz="1600" dirty="0" err="1" smtClean="0"/>
              <a:t>Partrnership</a:t>
            </a:r>
            <a:r>
              <a:rPr lang="en-GB" sz="1600" dirty="0" smtClean="0"/>
              <a:t> (2007) .The EUN Learning Resource Exchange Metadata Application Profile. </a:t>
            </a:r>
            <a:r>
              <a:rPr lang="pt-PT" sz="1600" dirty="0" err="1" smtClean="0"/>
              <a:t>Version</a:t>
            </a:r>
            <a:r>
              <a:rPr lang="pt-PT" sz="1600" dirty="0" smtClean="0"/>
              <a:t> 3.0. Retirado em 17 de Outubro de 2008 de http://fire.eun.org/LRE-AP-3.0.pdf </a:t>
            </a:r>
          </a:p>
          <a:p>
            <a:r>
              <a:rPr lang="en-GB" sz="1600" dirty="0" err="1" smtClean="0"/>
              <a:t>Hylén</a:t>
            </a:r>
            <a:r>
              <a:rPr lang="en-GB" sz="1600" dirty="0" smtClean="0"/>
              <a:t>, (2007). Digital learning resources - possibilities and challenges for the school. </a:t>
            </a:r>
            <a:r>
              <a:rPr lang="pt-PT" sz="1600" dirty="0" smtClean="0"/>
              <a:t>Ed. </a:t>
            </a:r>
            <a:r>
              <a:rPr lang="pt-PT" sz="1600" dirty="0" err="1" smtClean="0"/>
              <a:t>Swedish</a:t>
            </a:r>
            <a:r>
              <a:rPr lang="pt-PT" sz="1600" dirty="0" smtClean="0"/>
              <a:t> </a:t>
            </a:r>
            <a:r>
              <a:rPr lang="pt-PT" sz="1600" dirty="0" err="1" smtClean="0"/>
              <a:t>Agency</a:t>
            </a:r>
            <a:r>
              <a:rPr lang="pt-PT" sz="1600" dirty="0" smtClean="0"/>
              <a:t> for </a:t>
            </a:r>
            <a:r>
              <a:rPr lang="pt-PT" sz="1600" dirty="0" err="1" smtClean="0"/>
              <a:t>School</a:t>
            </a:r>
            <a:r>
              <a:rPr lang="pt-PT" sz="1600" dirty="0" smtClean="0"/>
              <a:t> </a:t>
            </a:r>
            <a:r>
              <a:rPr lang="pt-PT" sz="1600" dirty="0" err="1" smtClean="0"/>
              <a:t>Improvement</a:t>
            </a:r>
            <a:r>
              <a:rPr lang="pt-PT" sz="1600" dirty="0" smtClean="0"/>
              <a:t>. Retirado em 25 de Setembro de 2008 de http://www.skolutveckling.se/publikationer/sokochbestall/_pid/publdbExternal/_rp_publdbExternal_action/publicationDetails/_rp_publdbExternal_publ_id/568</a:t>
            </a:r>
          </a:p>
          <a:p>
            <a:r>
              <a:rPr lang="en-US" sz="1600" dirty="0" smtClean="0"/>
              <a:t>OECD. (2007). </a:t>
            </a:r>
            <a:r>
              <a:rPr lang="en-US" sz="1600" i="1" dirty="0" smtClean="0"/>
              <a:t>Giving Knowledge for Free THE EMERGENCE OF OPEN EDUCATIONAL RESOURCES.</a:t>
            </a:r>
            <a:r>
              <a:rPr lang="en-US" sz="1600" dirty="0" smtClean="0"/>
              <a:t> CERI.</a:t>
            </a:r>
            <a:endParaRPr lang="pt-PT" sz="1600" dirty="0" smtClean="0"/>
          </a:p>
          <a:p>
            <a:r>
              <a:rPr lang="en-US" sz="1600" dirty="0" smtClean="0"/>
              <a:t>LOM (2000). </a:t>
            </a:r>
            <a:r>
              <a:rPr lang="en-US" sz="1600" i="1" dirty="0" smtClean="0"/>
              <a:t>LOM working draft v4.1</a:t>
            </a:r>
            <a:r>
              <a:rPr lang="en-US" sz="1600" dirty="0" smtClean="0"/>
              <a:t> . </a:t>
            </a:r>
            <a:r>
              <a:rPr lang="pt-PT" sz="1600" dirty="0" smtClean="0"/>
              <a:t>Retirado em 1 de Outubro de 2008 de http://ltsc.ieee.org/doc/wg12/LOMv4.1.htm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31</a:t>
            </a:fld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Bibliografia (</a:t>
            </a:r>
            <a:r>
              <a:rPr lang="pt-PT" dirty="0" err="1" smtClean="0"/>
              <a:t>cont</a:t>
            </a:r>
            <a:r>
              <a:rPr lang="pt-PT" dirty="0" smtClean="0"/>
              <a:t>.)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/>
          </a:bodyPr>
          <a:lstStyle/>
          <a:p>
            <a:r>
              <a:rPr lang="pt-PT" sz="2000" dirty="0" smtClean="0"/>
              <a:t>Mayer, R. </a:t>
            </a:r>
            <a:r>
              <a:rPr lang="pt-PT" sz="2000" dirty="0" err="1" smtClean="0"/>
              <a:t>Moreno,R</a:t>
            </a:r>
            <a:r>
              <a:rPr lang="pt-PT" sz="2000" dirty="0" smtClean="0"/>
              <a:t> ..A </a:t>
            </a:r>
            <a:r>
              <a:rPr lang="pt-PT" sz="2000" dirty="0" err="1" smtClean="0"/>
              <a:t>Cognitive</a:t>
            </a:r>
            <a:r>
              <a:rPr lang="pt-PT" sz="2000" dirty="0" smtClean="0"/>
              <a:t> </a:t>
            </a:r>
            <a:r>
              <a:rPr lang="pt-PT" sz="2000" dirty="0" err="1" smtClean="0"/>
              <a:t>Theory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Multimedia</a:t>
            </a:r>
            <a:r>
              <a:rPr lang="pt-PT" sz="2000" dirty="0" smtClean="0"/>
              <a:t> </a:t>
            </a:r>
            <a:r>
              <a:rPr lang="pt-PT" sz="2000" dirty="0" err="1" smtClean="0"/>
              <a:t>Learning</a:t>
            </a:r>
            <a:r>
              <a:rPr lang="pt-PT" sz="2000" dirty="0" smtClean="0"/>
              <a:t>: </a:t>
            </a:r>
            <a:r>
              <a:rPr lang="pt-PT" sz="2000" dirty="0" err="1" smtClean="0"/>
              <a:t>Implications</a:t>
            </a:r>
            <a:r>
              <a:rPr lang="pt-PT" sz="2000" dirty="0" smtClean="0"/>
              <a:t> for Design </a:t>
            </a:r>
            <a:r>
              <a:rPr lang="pt-PT" sz="2000" dirty="0" err="1" smtClean="0"/>
              <a:t>Principles</a:t>
            </a:r>
            <a:r>
              <a:rPr lang="pt-PT" sz="2000" dirty="0" smtClean="0"/>
              <a:t>. </a:t>
            </a:r>
            <a:r>
              <a:rPr lang="pt-PT" sz="2000" dirty="0" err="1" smtClean="0"/>
              <a:t>University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California</a:t>
            </a:r>
            <a:r>
              <a:rPr lang="pt-PT" sz="2000" dirty="0" smtClean="0"/>
              <a:t>, Santa Barbara.</a:t>
            </a:r>
          </a:p>
          <a:p>
            <a:r>
              <a:rPr lang="pt-PT" sz="2000" dirty="0" err="1" smtClean="0"/>
              <a:t>Mayer,R</a:t>
            </a:r>
            <a:r>
              <a:rPr lang="pt-PT" sz="2000" dirty="0" smtClean="0"/>
              <a:t>.(2005).</a:t>
            </a:r>
            <a:r>
              <a:rPr lang="pt-PT" sz="2000" dirty="0" err="1" smtClean="0"/>
              <a:t>The</a:t>
            </a:r>
            <a:r>
              <a:rPr lang="pt-PT" sz="2000" dirty="0" smtClean="0"/>
              <a:t> Cambridge </a:t>
            </a:r>
            <a:r>
              <a:rPr lang="pt-PT" sz="2000" dirty="0" err="1" smtClean="0"/>
              <a:t>Handbook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multimedia</a:t>
            </a:r>
            <a:r>
              <a:rPr lang="pt-PT" sz="2000" dirty="0" smtClean="0"/>
              <a:t> </a:t>
            </a:r>
            <a:r>
              <a:rPr lang="pt-PT" sz="2000" dirty="0" err="1" smtClean="0"/>
              <a:t>learning</a:t>
            </a:r>
            <a:r>
              <a:rPr lang="pt-PT" sz="2000" dirty="0" smtClean="0"/>
              <a:t>. Cambridge </a:t>
            </a:r>
            <a:r>
              <a:rPr lang="pt-PT" sz="2000" dirty="0" err="1" smtClean="0"/>
              <a:t>University</a:t>
            </a:r>
            <a:r>
              <a:rPr lang="pt-PT" sz="2000" dirty="0" smtClean="0"/>
              <a:t> </a:t>
            </a:r>
            <a:r>
              <a:rPr lang="pt-PT" sz="2000" dirty="0" err="1" smtClean="0"/>
              <a:t>press.New</a:t>
            </a:r>
            <a:r>
              <a:rPr lang="pt-PT" sz="2000" dirty="0" smtClean="0"/>
              <a:t> </a:t>
            </a:r>
            <a:r>
              <a:rPr lang="pt-PT" sz="2000" dirty="0" err="1" smtClean="0"/>
              <a:t>York,EUA</a:t>
            </a:r>
            <a:r>
              <a:rPr lang="pt-PT" sz="2000" dirty="0" smtClean="0"/>
              <a:t>.  </a:t>
            </a:r>
          </a:p>
          <a:p>
            <a:r>
              <a:rPr lang="pt-PT" sz="2000" dirty="0" smtClean="0"/>
              <a:t>OECD, Centre for </a:t>
            </a:r>
            <a:r>
              <a:rPr lang="pt-PT" sz="2000" dirty="0" err="1" smtClean="0"/>
              <a:t>Educational</a:t>
            </a:r>
            <a:r>
              <a:rPr lang="pt-PT" sz="2000" dirty="0" smtClean="0"/>
              <a:t> Research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Innovation</a:t>
            </a:r>
            <a:r>
              <a:rPr lang="pt-PT" sz="2000" dirty="0" smtClean="0"/>
              <a:t>, (2007). </a:t>
            </a:r>
            <a:r>
              <a:rPr lang="pt-PT" sz="2000" dirty="0" err="1" smtClean="0"/>
              <a:t>Giving</a:t>
            </a:r>
            <a:r>
              <a:rPr lang="pt-PT" sz="2000" dirty="0" smtClean="0"/>
              <a:t> </a:t>
            </a:r>
            <a:r>
              <a:rPr lang="pt-PT" sz="2000" dirty="0" err="1" smtClean="0"/>
              <a:t>Knowledge</a:t>
            </a:r>
            <a:r>
              <a:rPr lang="pt-PT" sz="2000" dirty="0" smtClean="0"/>
              <a:t> for Free -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Emergence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Open </a:t>
            </a:r>
            <a:r>
              <a:rPr lang="pt-PT" sz="2000" dirty="0" err="1" smtClean="0"/>
              <a:t>Educational</a:t>
            </a:r>
            <a:r>
              <a:rPr lang="pt-PT" sz="2000" dirty="0" smtClean="0"/>
              <a:t> </a:t>
            </a:r>
            <a:r>
              <a:rPr lang="pt-PT" sz="2000" dirty="0" err="1" smtClean="0"/>
              <a:t>Resources</a:t>
            </a:r>
            <a:r>
              <a:rPr lang="pt-PT" sz="2000" dirty="0" smtClean="0"/>
              <a:t>, OECD </a:t>
            </a:r>
            <a:r>
              <a:rPr lang="pt-PT" sz="2000" dirty="0" err="1" smtClean="0"/>
              <a:t>Publishing</a:t>
            </a:r>
            <a:r>
              <a:rPr lang="pt-PT" sz="2000" dirty="0" smtClean="0"/>
              <a:t>: </a:t>
            </a:r>
            <a:r>
              <a:rPr lang="pt-PT" sz="2000" dirty="0" err="1" smtClean="0"/>
              <a:t>Pembroke</a:t>
            </a:r>
            <a:r>
              <a:rPr lang="pt-PT" sz="2000" dirty="0" smtClean="0"/>
              <a:t>, MA.   OECD. (2007). </a:t>
            </a:r>
            <a:r>
              <a:rPr lang="pt-PT" sz="2000" i="1" dirty="0" err="1" smtClean="0"/>
              <a:t>Giving</a:t>
            </a:r>
            <a:r>
              <a:rPr lang="pt-PT" sz="2000" i="1" dirty="0" smtClean="0"/>
              <a:t> </a:t>
            </a:r>
            <a:r>
              <a:rPr lang="pt-PT" sz="2000" i="1" dirty="0" err="1" smtClean="0"/>
              <a:t>Knowledge</a:t>
            </a:r>
            <a:r>
              <a:rPr lang="pt-PT" sz="2000" i="1" dirty="0" smtClean="0"/>
              <a:t> for Free THE EMERGENCE OF OPEN EDUCATIONAL RESOURCES.</a:t>
            </a:r>
            <a:r>
              <a:rPr lang="pt-PT" sz="2000" dirty="0" smtClean="0"/>
              <a:t> CERI.  </a:t>
            </a:r>
          </a:p>
          <a:p>
            <a:r>
              <a:rPr lang="pt-PT" sz="2000" dirty="0" err="1" smtClean="0"/>
              <a:t>Ramos,J.L</a:t>
            </a:r>
            <a:r>
              <a:rPr lang="pt-PT" sz="2000" dirty="0" smtClean="0"/>
              <a:t>., J.L., </a:t>
            </a:r>
            <a:r>
              <a:rPr lang="pt-PT" sz="2000" dirty="0" err="1" smtClean="0"/>
              <a:t>Duarte,V.D</a:t>
            </a:r>
            <a:r>
              <a:rPr lang="pt-PT" sz="2000" dirty="0" smtClean="0"/>
              <a:t>., Carvalho, J.M., Ferreira, F.M. e </a:t>
            </a:r>
            <a:r>
              <a:rPr lang="pt-PT" sz="2000" dirty="0" err="1" smtClean="0"/>
              <a:t>Maio,V.M</a:t>
            </a:r>
            <a:r>
              <a:rPr lang="pt-PT" sz="2000" dirty="0" smtClean="0"/>
              <a:t>. (2007).Modelos e práticas de avaliação de recursos educativos digitais, Cadernos SACAUSEF nº. 2, pp.79-87. </a:t>
            </a:r>
          </a:p>
          <a:p>
            <a:r>
              <a:rPr lang="pt-PT" sz="2000" dirty="0" err="1" smtClean="0"/>
              <a:t>Stemler</a:t>
            </a:r>
            <a:r>
              <a:rPr lang="pt-PT" sz="2000" dirty="0" smtClean="0"/>
              <a:t>, L. K. (1997). </a:t>
            </a:r>
            <a:r>
              <a:rPr lang="pt-PT" sz="2000" dirty="0" err="1" smtClean="0"/>
              <a:t>Educational</a:t>
            </a:r>
            <a:r>
              <a:rPr lang="pt-PT" sz="2000" dirty="0" smtClean="0"/>
              <a:t> </a:t>
            </a:r>
            <a:r>
              <a:rPr lang="pt-PT" sz="2000" dirty="0" err="1" smtClean="0"/>
              <a:t>characteristics</a:t>
            </a:r>
            <a:r>
              <a:rPr lang="pt-PT" sz="2000" dirty="0" smtClean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multimedia</a:t>
            </a:r>
            <a:r>
              <a:rPr lang="pt-PT" sz="2000" dirty="0" smtClean="0"/>
              <a:t>: A </a:t>
            </a:r>
            <a:r>
              <a:rPr lang="pt-PT" sz="2000" dirty="0" err="1" smtClean="0"/>
              <a:t>literature</a:t>
            </a:r>
            <a:r>
              <a:rPr lang="pt-PT" sz="2000" dirty="0" smtClean="0"/>
              <a:t> </a:t>
            </a:r>
            <a:r>
              <a:rPr lang="pt-PT" sz="2000" dirty="0" err="1" smtClean="0"/>
              <a:t>review</a:t>
            </a:r>
            <a:r>
              <a:rPr lang="pt-PT" sz="2000" dirty="0" smtClean="0"/>
              <a:t>. </a:t>
            </a:r>
            <a:r>
              <a:rPr lang="pt-PT" sz="2000" i="1" dirty="0" err="1" smtClean="0"/>
              <a:t>Journal</a:t>
            </a:r>
            <a:r>
              <a:rPr lang="pt-PT" sz="2000" i="1" dirty="0" smtClean="0"/>
              <a:t> </a:t>
            </a:r>
            <a:r>
              <a:rPr lang="pt-PT" sz="2000" i="1" dirty="0" err="1" smtClean="0"/>
              <a:t>of</a:t>
            </a:r>
            <a:r>
              <a:rPr lang="pt-PT" sz="2000" i="1" dirty="0" smtClean="0"/>
              <a:t> </a:t>
            </a:r>
            <a:r>
              <a:rPr lang="pt-PT" sz="2000" i="1" dirty="0" err="1" smtClean="0"/>
              <a:t>Educational</a:t>
            </a:r>
            <a:r>
              <a:rPr lang="pt-PT" sz="2000" i="1" dirty="0" smtClean="0"/>
              <a:t> </a:t>
            </a:r>
            <a:r>
              <a:rPr lang="pt-PT" sz="2000" i="1" dirty="0" err="1" smtClean="0"/>
              <a:t>Multimedia</a:t>
            </a:r>
            <a:r>
              <a:rPr lang="pt-PT" sz="2000" i="1" dirty="0" smtClean="0"/>
              <a:t> </a:t>
            </a:r>
            <a:r>
              <a:rPr lang="pt-PT" sz="2000" i="1" dirty="0" err="1" smtClean="0"/>
              <a:t>and</a:t>
            </a:r>
            <a:r>
              <a:rPr lang="pt-PT" sz="2000" i="1" dirty="0" smtClean="0"/>
              <a:t> </a:t>
            </a:r>
            <a:r>
              <a:rPr lang="pt-PT" sz="2000" i="1" dirty="0" err="1" smtClean="0"/>
              <a:t>Hypermedia</a:t>
            </a:r>
            <a:r>
              <a:rPr lang="pt-PT" sz="2000" i="1" dirty="0" smtClean="0"/>
              <a:t>, 6</a:t>
            </a:r>
            <a:r>
              <a:rPr lang="pt-PT" sz="2000" dirty="0" smtClean="0"/>
              <a:t>(3/4), 339-359.  </a:t>
            </a:r>
          </a:p>
          <a:p>
            <a:r>
              <a:rPr lang="pt-PT" sz="2000" dirty="0" smtClean="0"/>
              <a:t>•Unesco ,(2011) .Open </a:t>
            </a:r>
            <a:r>
              <a:rPr lang="pt-PT" sz="2000" dirty="0" err="1" smtClean="0"/>
              <a:t>Educational</a:t>
            </a:r>
            <a:r>
              <a:rPr lang="pt-PT" sz="2000" dirty="0" smtClean="0"/>
              <a:t> </a:t>
            </a:r>
            <a:r>
              <a:rPr lang="pt-PT" sz="2000" dirty="0" err="1" smtClean="0"/>
              <a:t>Resources</a:t>
            </a:r>
            <a:r>
              <a:rPr lang="pt-PT" sz="2000" dirty="0" smtClean="0"/>
              <a:t>. </a:t>
            </a:r>
            <a:r>
              <a:rPr lang="pt-PT" sz="2000" dirty="0" err="1" smtClean="0"/>
              <a:t>Retrieved</a:t>
            </a:r>
            <a:r>
              <a:rPr lang="pt-PT" sz="2000" dirty="0" smtClean="0"/>
              <a:t> [18 de Julho 2011], </a:t>
            </a:r>
            <a:r>
              <a:rPr lang="pt-PT" sz="2000" dirty="0" err="1" smtClean="0"/>
              <a:t>from</a:t>
            </a:r>
            <a:r>
              <a:rPr lang="pt-PT" sz="2000" dirty="0" smtClean="0"/>
              <a:t> http://www.unesco.org/new/en/unesco/themes/icts/open-educational-resources/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32</a:t>
            </a:fld>
            <a:endParaRPr lang="pt-P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Conceito OER (REA)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 smtClean="0"/>
              <a:t>UNESCO- 2002 </a:t>
            </a:r>
            <a:r>
              <a:rPr lang="pt-PT" dirty="0"/>
              <a:t>é referido o termo Open </a:t>
            </a:r>
            <a:r>
              <a:rPr lang="pt-PT" dirty="0" err="1"/>
              <a:t>Educational</a:t>
            </a:r>
            <a:r>
              <a:rPr lang="pt-PT" dirty="0"/>
              <a:t> </a:t>
            </a:r>
            <a:r>
              <a:rPr lang="pt-PT" dirty="0" err="1" smtClean="0"/>
              <a:t>Resources</a:t>
            </a:r>
            <a:r>
              <a:rPr lang="pt-PT" dirty="0" smtClean="0"/>
              <a:t> </a:t>
            </a:r>
            <a:r>
              <a:rPr lang="pt-PT" dirty="0"/>
              <a:t>(</a:t>
            </a:r>
            <a:r>
              <a:rPr lang="pt-PT" dirty="0" smtClean="0"/>
              <a:t>OER)</a:t>
            </a:r>
          </a:p>
          <a:p>
            <a:endParaRPr lang="pt-PT" dirty="0"/>
          </a:p>
          <a:p>
            <a:r>
              <a:rPr lang="pt-PT" dirty="0" smtClean="0"/>
              <a:t> </a:t>
            </a:r>
            <a:r>
              <a:rPr lang="pt-PT" dirty="0"/>
              <a:t>O termo “Open </a:t>
            </a:r>
            <a:r>
              <a:rPr lang="pt-PT" dirty="0" err="1"/>
              <a:t>Educational</a:t>
            </a:r>
            <a:r>
              <a:rPr lang="pt-PT" dirty="0"/>
              <a:t> </a:t>
            </a:r>
            <a:r>
              <a:rPr lang="pt-PT" dirty="0" err="1"/>
              <a:t>Resources</a:t>
            </a:r>
            <a:r>
              <a:rPr lang="pt-PT" dirty="0"/>
              <a:t>” (OER), refere-se a recursos educativos, nomeadamente, planos de aula, módulos de instrução, questionários, e outros, que são disponibilizados de forma gratuita para utilização, reutilização, adaptação e </a:t>
            </a:r>
            <a:r>
              <a:rPr lang="pt-PT" dirty="0" smtClean="0"/>
              <a:t>partilha.</a:t>
            </a:r>
          </a:p>
          <a:p>
            <a:endParaRPr lang="pt-PT" dirty="0" smtClean="0"/>
          </a:p>
          <a:p>
            <a:r>
              <a:rPr lang="pt-PT" dirty="0" smtClean="0"/>
              <a:t>licenciamentos </a:t>
            </a:r>
            <a:r>
              <a:rPr lang="pt-PT" dirty="0"/>
              <a:t>que permitam o seu uso ou reutilização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4</a:t>
            </a:fld>
            <a:endParaRPr lang="pt-P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Conceito REA – UNESCO 2002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648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39552" y="5877272"/>
            <a:ext cx="78290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(</a:t>
            </a:r>
            <a:r>
              <a:rPr lang="en-US" baseline="30000" dirty="0" err="1"/>
              <a:t>adaptação</a:t>
            </a:r>
            <a:r>
              <a:rPr lang="en-US" baseline="30000" dirty="0"/>
              <a:t> Pereira 2010,  Margulies, 2005 in OCDE (2007) “Giving knowledge for Free: The Emergence of Open Education”</a:t>
            </a:r>
            <a:endParaRPr lang="pt-PT" baseline="30000" dirty="0"/>
          </a:p>
          <a:p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5</a:t>
            </a:fld>
            <a:endParaRPr lang="pt-PT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Em termos de uso na sala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Os recursos podem ser usados na sala de aula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Podem ser reutilizados, criando outros recursos.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Podem ser integrados em outras atividades que não utilizando as TIC.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São respeitados os direitos de autor e possibilita a partilha dos recursos.</a:t>
            </a:r>
          </a:p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6</a:t>
            </a:fld>
            <a:endParaRPr lang="pt-P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Ativos digitais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 smtClean="0"/>
              <a:t>Simulações e animações</a:t>
            </a:r>
          </a:p>
          <a:p>
            <a:r>
              <a:rPr lang="pt-PT" dirty="0" smtClean="0"/>
              <a:t>Textos</a:t>
            </a:r>
          </a:p>
          <a:p>
            <a:r>
              <a:rPr lang="pt-PT" dirty="0" smtClean="0"/>
              <a:t>Imagens</a:t>
            </a:r>
          </a:p>
          <a:p>
            <a:r>
              <a:rPr lang="pt-PT" dirty="0" smtClean="0"/>
              <a:t>Vídeos</a:t>
            </a:r>
          </a:p>
          <a:p>
            <a:r>
              <a:rPr lang="pt-PT" dirty="0" smtClean="0"/>
              <a:t>Livros digitais</a:t>
            </a:r>
          </a:p>
          <a:p>
            <a:r>
              <a:rPr lang="pt-PT" dirty="0" smtClean="0"/>
              <a:t>Mapas</a:t>
            </a:r>
          </a:p>
          <a:p>
            <a:pPr>
              <a:buNone/>
            </a:pPr>
            <a:endParaRPr lang="pt-PT" i="1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7</a:t>
            </a:fld>
            <a:endParaRPr lang="pt-PT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Termos de uso dos RED/Ativos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Licenciamentos Creative </a:t>
            </a:r>
            <a:r>
              <a:rPr lang="pt-PT" dirty="0" err="1" smtClean="0"/>
              <a:t>Commons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Domínio </a:t>
            </a:r>
            <a:r>
              <a:rPr lang="pt-PT" dirty="0" smtClean="0"/>
              <a:t>público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Permitido para Ensino </a:t>
            </a:r>
            <a:r>
              <a:rPr lang="pt-PT" dirty="0" smtClean="0"/>
              <a:t>público </a:t>
            </a:r>
            <a:r>
              <a:rPr lang="pt-PT" dirty="0" smtClean="0"/>
              <a:t>sem fins lucrativos</a:t>
            </a:r>
          </a:p>
          <a:p>
            <a:r>
              <a:rPr lang="pt-PT" dirty="0" smtClean="0"/>
              <a:t>Autorizado segundo condições </a:t>
            </a:r>
            <a:r>
              <a:rPr lang="pt-PT" dirty="0" smtClean="0"/>
              <a:t>específicas </a:t>
            </a:r>
            <a:r>
              <a:rPr lang="pt-PT" dirty="0" smtClean="0"/>
              <a:t>– por </a:t>
            </a:r>
            <a:r>
              <a:rPr lang="pt-PT" dirty="0" smtClean="0"/>
              <a:t>exemplo, </a:t>
            </a:r>
            <a:r>
              <a:rPr lang="pt-PT" dirty="0" smtClean="0"/>
              <a:t>só acedendo via Internet.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268760"/>
            <a:ext cx="152479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8</a:t>
            </a:fld>
            <a:endParaRPr lang="pt-P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Objetivos do uso dos RED?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 smtClean="0"/>
              <a:t>Uso para motivar os alunos acerca de um tema.</a:t>
            </a:r>
          </a:p>
          <a:p>
            <a:r>
              <a:rPr lang="pt-PT" dirty="0" smtClean="0"/>
              <a:t>Como forma de melhorar os resultados escolares dos meus alunos.</a:t>
            </a:r>
          </a:p>
          <a:p>
            <a:r>
              <a:rPr lang="pt-PT" dirty="0" smtClean="0"/>
              <a:t>Para apresentar as matérias à turma.</a:t>
            </a:r>
          </a:p>
          <a:p>
            <a:r>
              <a:rPr lang="pt-PT" dirty="0" smtClean="0"/>
              <a:t>Porque possibilita aos meus alunos acesso às matérias a qualquer hora.</a:t>
            </a:r>
          </a:p>
          <a:p>
            <a:r>
              <a:rPr lang="pt-PT" dirty="0" smtClean="0"/>
              <a:t>Como elemento essencial na promoção da aprendizagem dos meus alunos.</a:t>
            </a:r>
          </a:p>
          <a:p>
            <a:r>
              <a:rPr lang="pt-PT" dirty="0" smtClean="0"/>
              <a:t>Uso para promover a literacia digital dos alunos.</a:t>
            </a:r>
          </a:p>
          <a:p>
            <a:r>
              <a:rPr lang="pt-PT" dirty="0" smtClean="0"/>
              <a:t>Uso para contextualizar as matérias.</a:t>
            </a:r>
          </a:p>
          <a:p>
            <a:r>
              <a:rPr lang="pt-PT" dirty="0" smtClean="0"/>
              <a:t>Como estratégia pedagógica de modo a levar em conta os interesses e apetências dos meus alunos.</a:t>
            </a:r>
          </a:p>
          <a:p>
            <a:r>
              <a:rPr lang="pt-PT" dirty="0" smtClean="0"/>
              <a:t>Uso para abordar conceitos de difícil compreensão.</a:t>
            </a:r>
          </a:p>
          <a:p>
            <a:r>
              <a:rPr lang="pt-PT" dirty="0"/>
              <a:t>P</a:t>
            </a:r>
            <a:r>
              <a:rPr lang="pt-PT" dirty="0" smtClean="0"/>
              <a:t>orque permite realizar atividades que de outra forma não conseguiria.</a:t>
            </a:r>
          </a:p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602128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(Fonte: </a:t>
            </a:r>
            <a:r>
              <a:rPr lang="pt-PT" sz="1200" b="1" dirty="0" smtClean="0"/>
              <a:t>Os professores como autores e editores de recursos educativos digitais: </a:t>
            </a:r>
          </a:p>
          <a:p>
            <a:r>
              <a:rPr lang="pt-PT" sz="1200" b="1" dirty="0" smtClean="0"/>
              <a:t>uma investigação-ação na Escola . Autor: Fernando Rui Campos. Universidade de Lisboa e Universidade de Évora, no prelo)</a:t>
            </a:r>
            <a:endParaRPr lang="pt-PT" sz="1200" dirty="0" smtClean="0"/>
          </a:p>
          <a:p>
            <a:r>
              <a:rPr lang="pt-PT" sz="1200" dirty="0" smtClean="0"/>
              <a:t> </a:t>
            </a:r>
            <a:endParaRPr lang="pt-PT" sz="12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9C33-FDD0-4FF1-B4E6-A785AC7C7AC6}" type="slidenum">
              <a:rPr lang="pt-PT" smtClean="0"/>
              <a:pPr/>
              <a:t>9</a:t>
            </a:fld>
            <a:endParaRPr lang="pt-PT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904656" cy="65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1253</Words>
  <Application>Microsoft Office PowerPoint</Application>
  <PresentationFormat>Apresentação no Ecrã (4:3)</PresentationFormat>
  <Paragraphs>211</Paragraphs>
  <Slides>32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3" baseType="lpstr">
      <vt:lpstr>Tema do Office</vt:lpstr>
      <vt:lpstr>Criação de recursos educativos digitais abertos – oportunidades e desafios</vt:lpstr>
      <vt:lpstr>Plano da sessão</vt:lpstr>
      <vt:lpstr>Porquê?</vt:lpstr>
      <vt:lpstr>Conceito OER (REA)</vt:lpstr>
      <vt:lpstr>Conceito REA – UNESCO 2002</vt:lpstr>
      <vt:lpstr>Em termos de uso na sala</vt:lpstr>
      <vt:lpstr>Ativos digitais</vt:lpstr>
      <vt:lpstr>Termos de uso dos RED/Ativos</vt:lpstr>
      <vt:lpstr>Objetivos do uso dos RED?</vt:lpstr>
      <vt:lpstr>Fontes de Ativos</vt:lpstr>
      <vt:lpstr>Outros sítios em Língua Portuguesa</vt:lpstr>
      <vt:lpstr>Museus virtuais p.ex. Exploratorium (Educadores)</vt:lpstr>
      <vt:lpstr>Portais com processos de avaliação científica</vt:lpstr>
      <vt:lpstr>Portal das escolas</vt:lpstr>
      <vt:lpstr>Pesquisa por área curricular</vt:lpstr>
      <vt:lpstr>Portal Europeu-LRE</vt:lpstr>
      <vt:lpstr>Europeana</vt:lpstr>
      <vt:lpstr>Conjunto de Recursos Traduzidos</vt:lpstr>
      <vt:lpstr>Coleções de RED (simulações)</vt:lpstr>
      <vt:lpstr>Gutenberg – Textos (através de e-books)</vt:lpstr>
      <vt:lpstr>Fontes de Dados Reais</vt:lpstr>
      <vt:lpstr>Exemplo de uso – Wolfram Alpha</vt:lpstr>
      <vt:lpstr>Como fazer, ferramentas possíveis?</vt:lpstr>
      <vt:lpstr>Programas de Autoria (só alguns exemplos)</vt:lpstr>
      <vt:lpstr>Criação com padrão pedagógico</vt:lpstr>
      <vt:lpstr>Criação com padrão pedagógico</vt:lpstr>
      <vt:lpstr>Qualidade RED</vt:lpstr>
      <vt:lpstr>Qualidade RED</vt:lpstr>
      <vt:lpstr>Que recursos usar ?</vt:lpstr>
      <vt:lpstr>Como usar?</vt:lpstr>
      <vt:lpstr>Bibliografia</vt:lpstr>
      <vt:lpstr>Bibliografia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Fernando Rui Campos</dc:creator>
  <cp:lastModifiedBy>jborges</cp:lastModifiedBy>
  <cp:revision>105</cp:revision>
  <dcterms:created xsi:type="dcterms:W3CDTF">2012-02-15T10:20:07Z</dcterms:created>
  <dcterms:modified xsi:type="dcterms:W3CDTF">2012-02-17T15:32:20Z</dcterms:modified>
</cp:coreProperties>
</file>